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sldIdLst>
    <p:sldId id="256" r:id="rId2"/>
    <p:sldId id="258" r:id="rId3"/>
    <p:sldId id="259" r:id="rId4"/>
    <p:sldId id="269" r:id="rId5"/>
    <p:sldId id="261" r:id="rId6"/>
    <p:sldId id="262" r:id="rId7"/>
    <p:sldId id="263" r:id="rId8"/>
    <p:sldId id="270" r:id="rId9"/>
    <p:sldId id="268" r:id="rId10"/>
    <p:sldId id="272" r:id="rId11"/>
    <p:sldId id="273" r:id="rId12"/>
    <p:sldId id="274" r:id="rId13"/>
    <p:sldId id="275" r:id="rId14"/>
    <p:sldId id="271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9BBD"/>
    <a:srgbClr val="2D18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D37CD-3FB6-4A57-8ABB-1B0BEA63F70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C4E7B-1651-45A5-B14D-D1663958C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C4E7B-1651-45A5-B14D-D1663958C8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C4E7B-1651-45A5-B14D-D1663958C8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570F-31D2-4F2D-8F99-AE102C97DE57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816-8EB3-494E-A8A7-43CB512B85D5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8FA9-8A20-4F9D-8FF8-FE956EF188C1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D28-7E08-4738-BE51-AA2751A51145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F8A9-17DC-4BA4-999D-3DF3DC83C8AC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ACB6-3514-455E-A80C-F91D4A223216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B6FB-D0BF-423E-B062-CD55305F0CE6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EA3E-E558-442F-9368-2B9BAD8E88F9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E586-1E6C-434F-80CA-C484DFE9D621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F95-346E-4036-A396-D8BCAB54D46F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9B5-453E-40FD-883A-B010FCBF32A8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B188A1-201B-4BFC-9B63-1EA8FBC4ADEE}" type="datetime1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.razzaque@rediff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ftwareandfinance.com/Turbo_C/Graphics/ellipse.html" TargetMode="External"/><Relationship Id="rId13" Type="http://schemas.openxmlformats.org/officeDocument/2006/relationships/hyperlink" Target="http://www.softwareandfinance.com/Turbo_C/Graphics/getimage.html" TargetMode="External"/><Relationship Id="rId18" Type="http://schemas.openxmlformats.org/officeDocument/2006/relationships/hyperlink" Target="http://www.softwareandfinance.com/Turbo_C/Graphics/getx.html" TargetMode="External"/><Relationship Id="rId26" Type="http://schemas.openxmlformats.org/officeDocument/2006/relationships/hyperlink" Target="http://www.softwareandfinance.com/Turbo_C/Graphics/moveto.html" TargetMode="External"/><Relationship Id="rId3" Type="http://schemas.openxmlformats.org/officeDocument/2006/relationships/hyperlink" Target="http://www.softwareandfinance.com/Turbo_C/Graphics/arc.html" TargetMode="External"/><Relationship Id="rId21" Type="http://schemas.openxmlformats.org/officeDocument/2006/relationships/hyperlink" Target="http://www.softwareandfinance.com/Turbo_C/Graphics/initgraph.html" TargetMode="External"/><Relationship Id="rId34" Type="http://schemas.openxmlformats.org/officeDocument/2006/relationships/hyperlink" Target="http://www.softwareandfinance.com/Turbo_C/Graphics/setfillpattern.html" TargetMode="External"/><Relationship Id="rId7" Type="http://schemas.openxmlformats.org/officeDocument/2006/relationships/hyperlink" Target="http://www.softwareandfinance.com/Turbo_C/Graphics/closegraph.html" TargetMode="External"/><Relationship Id="rId12" Type="http://schemas.openxmlformats.org/officeDocument/2006/relationships/hyperlink" Target="http://www.softwareandfinance.com/Turbo_C/Graphics/floodfill.html" TargetMode="External"/><Relationship Id="rId17" Type="http://schemas.openxmlformats.org/officeDocument/2006/relationships/hyperlink" Target="http://www.softwareandfinance.com/Turbo_C/Graphics/getmaxy.html" TargetMode="External"/><Relationship Id="rId25" Type="http://schemas.openxmlformats.org/officeDocument/2006/relationships/hyperlink" Target="http://www.softwareandfinance.com/Turbo_C/Graphics/moverel.html" TargetMode="External"/><Relationship Id="rId33" Type="http://schemas.openxmlformats.org/officeDocument/2006/relationships/hyperlink" Target="http://www.softwareandfinance.com/Turbo_C/Graphics/setcolor.html" TargetMode="External"/><Relationship Id="rId2" Type="http://schemas.openxmlformats.org/officeDocument/2006/relationships/hyperlink" Target="http://www.softwareandfinance.com/Turbo_C/Graphics/bar3d.html" TargetMode="External"/><Relationship Id="rId16" Type="http://schemas.openxmlformats.org/officeDocument/2006/relationships/hyperlink" Target="http://www.softwareandfinance.com/Turbo_C/Graphics/getpixel.html" TargetMode="External"/><Relationship Id="rId20" Type="http://schemas.openxmlformats.org/officeDocument/2006/relationships/hyperlink" Target="http://www.softwareandfinance.com/Turbo_C/Graphics/imagesize.html" TargetMode="External"/><Relationship Id="rId29" Type="http://schemas.openxmlformats.org/officeDocument/2006/relationships/hyperlink" Target="http://www.softwareandfinance.com/Turbo_C/Graphics/outtextx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ftwareandfinance.com/Turbo_C/Graphics/drawpoly.html" TargetMode="External"/><Relationship Id="rId11" Type="http://schemas.openxmlformats.org/officeDocument/2006/relationships/hyperlink" Target="http://www.softwareandfinance.com/Turbo_C/Graphics/getcolor.html" TargetMode="External"/><Relationship Id="rId24" Type="http://schemas.openxmlformats.org/officeDocument/2006/relationships/hyperlink" Target="http://www.softwareandfinance.com/Turbo_C/Graphics/lineto.html" TargetMode="External"/><Relationship Id="rId32" Type="http://schemas.openxmlformats.org/officeDocument/2006/relationships/hyperlink" Target="http://www.softwareandfinance.com/Turbo_C/Graphics/rectangle.html" TargetMode="External"/><Relationship Id="rId37" Type="http://schemas.openxmlformats.org/officeDocument/2006/relationships/hyperlink" Target="http://www.softwareandfinance.com/Turbo_C/Graphics/settextstyle.html" TargetMode="External"/><Relationship Id="rId5" Type="http://schemas.openxmlformats.org/officeDocument/2006/relationships/hyperlink" Target="http://www.softwareandfinance.com/Turbo_C/Graphics/circle.html" TargetMode="External"/><Relationship Id="rId15" Type="http://schemas.openxmlformats.org/officeDocument/2006/relationships/hyperlink" Target="http://www.softwareandfinance.com/Turbo_C/Graphics/getmaxx.html" TargetMode="External"/><Relationship Id="rId23" Type="http://schemas.openxmlformats.org/officeDocument/2006/relationships/hyperlink" Target="http://www.softwareandfinance.com/Turbo_C/Graphics/linerel.html" TargetMode="External"/><Relationship Id="rId28" Type="http://schemas.openxmlformats.org/officeDocument/2006/relationships/hyperlink" Target="http://www.softwareandfinance.com/Turbo_C/Graphics/putimage.html" TargetMode="External"/><Relationship Id="rId36" Type="http://schemas.openxmlformats.org/officeDocument/2006/relationships/hyperlink" Target="http://www.softwareandfinance.com/Turbo_C/Graphics/setfillstyle.html" TargetMode="External"/><Relationship Id="rId10" Type="http://schemas.openxmlformats.org/officeDocument/2006/relationships/hyperlink" Target="http://www.softwareandfinance.com/Turbo_C/Graphics/fillpoly.html" TargetMode="External"/><Relationship Id="rId19" Type="http://schemas.openxmlformats.org/officeDocument/2006/relationships/hyperlink" Target="http://www.softwareandfinance.com/Turbo_C/Graphics/gety.html" TargetMode="External"/><Relationship Id="rId31" Type="http://schemas.openxmlformats.org/officeDocument/2006/relationships/hyperlink" Target="http://www.softwareandfinance.com/Turbo_C/Graphics/sector.html" TargetMode="External"/><Relationship Id="rId4" Type="http://schemas.openxmlformats.org/officeDocument/2006/relationships/hyperlink" Target="http://www.softwareandfinance.com/Turbo_C/Graphics/clearviewport.html" TargetMode="External"/><Relationship Id="rId9" Type="http://schemas.openxmlformats.org/officeDocument/2006/relationships/hyperlink" Target="http://www.softwareandfinance.com/Turbo_C/Graphics/fillellipse.html" TargetMode="External"/><Relationship Id="rId14" Type="http://schemas.openxmlformats.org/officeDocument/2006/relationships/hyperlink" Target="http://www.softwareandfinance.com/Turbo_C/Graphics/getmaxcolor.html" TargetMode="External"/><Relationship Id="rId22" Type="http://schemas.openxmlformats.org/officeDocument/2006/relationships/hyperlink" Target="http://www.softwareandfinance.com/Turbo_C/Graphics/line.html" TargetMode="External"/><Relationship Id="rId27" Type="http://schemas.openxmlformats.org/officeDocument/2006/relationships/hyperlink" Target="http://www.softwareandfinance.com/Turbo_C/Graphics/outtext.html" TargetMode="External"/><Relationship Id="rId30" Type="http://schemas.openxmlformats.org/officeDocument/2006/relationships/hyperlink" Target="http://www.softwareandfinance.com/Turbo_C/Graphics/putpixel.html" TargetMode="External"/><Relationship Id="rId35" Type="http://schemas.openxmlformats.org/officeDocument/2006/relationships/hyperlink" Target="http://www.softwareandfinance.com/Turbo_C/Graphics/setlinestyl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924800" cy="182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Abdul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Razzaque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Anjuman</a:t>
            </a:r>
            <a:r>
              <a:rPr lang="en-US" b="1" dirty="0" smtClean="0">
                <a:solidFill>
                  <a:srgbClr val="FF0000"/>
                </a:solidFill>
              </a:rPr>
              <a:t> College of Engineering &amp; Technology Nagpur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haroni" pitchFamily="2" charset="-79"/>
                <a:hlinkClick r:id="rId3"/>
              </a:rPr>
              <a:t>ab.razzaque@rediffmail.com</a:t>
            </a:r>
            <a:r>
              <a:rPr lang="en-US" sz="20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2000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>
            <a:normAutofit/>
          </a:bodyPr>
          <a:lstStyle/>
          <a:p>
            <a:r>
              <a:rPr lang="en-US" sz="8000" b="1" u="sng" dirty="0" smtClean="0"/>
              <a:t>Graphics in C</a:t>
            </a:r>
            <a:endParaRPr lang="en-US" sz="8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lineto</a:t>
            </a: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7912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5900" b="1" dirty="0" smtClean="0"/>
              <a:t>Declaration </a:t>
            </a:r>
          </a:p>
          <a:p>
            <a:pPr>
              <a:buNone/>
            </a:pPr>
            <a:r>
              <a:rPr lang="en-US" sz="5900" i="1" dirty="0" smtClean="0"/>
              <a:t>void </a:t>
            </a:r>
            <a:r>
              <a:rPr lang="en-US" sz="5900" i="1" dirty="0" err="1" smtClean="0"/>
              <a:t>lineto</a:t>
            </a:r>
            <a:r>
              <a:rPr lang="en-US" sz="5900" i="1" dirty="0" smtClean="0"/>
              <a:t> (</a:t>
            </a:r>
            <a:r>
              <a:rPr lang="en-US" sz="5900" i="1" dirty="0" err="1" smtClean="0"/>
              <a:t>int</a:t>
            </a:r>
            <a:r>
              <a:rPr lang="en-US" sz="5900" i="1" dirty="0" smtClean="0"/>
              <a:t> x, </a:t>
            </a:r>
            <a:r>
              <a:rPr lang="en-US" sz="5900" i="1" dirty="0" err="1" smtClean="0"/>
              <a:t>int</a:t>
            </a:r>
            <a:r>
              <a:rPr lang="en-US" sz="5900" i="1" dirty="0" smtClean="0"/>
              <a:t> y);</a:t>
            </a:r>
          </a:p>
          <a:p>
            <a:pPr>
              <a:buNone/>
            </a:pPr>
            <a:r>
              <a:rPr lang="en-US" sz="4500" b="1" dirty="0" smtClean="0"/>
              <a:t>Example</a:t>
            </a:r>
            <a:endParaRPr lang="en-US" sz="4500" dirty="0" smtClean="0"/>
          </a:p>
          <a:p>
            <a:pPr>
              <a:buNone/>
            </a:pPr>
            <a:r>
              <a:rPr lang="en-US" sz="4200" dirty="0" smtClean="0"/>
              <a:t>#include &lt;</a:t>
            </a:r>
            <a:r>
              <a:rPr lang="en-US" sz="4200" dirty="0" err="1" smtClean="0"/>
              <a:t>graphics.h</a:t>
            </a:r>
            <a:r>
              <a:rPr lang="en-US" sz="4200" dirty="0" smtClean="0"/>
              <a:t>&gt; </a:t>
            </a:r>
          </a:p>
          <a:p>
            <a:pPr>
              <a:buNone/>
            </a:pPr>
            <a:r>
              <a:rPr lang="en-US" sz="4200" dirty="0" smtClean="0"/>
              <a:t>#include &lt;</a:t>
            </a:r>
            <a:r>
              <a:rPr lang="en-US" sz="4200" dirty="0" err="1" smtClean="0"/>
              <a:t>conio.h</a:t>
            </a:r>
            <a:r>
              <a:rPr lang="en-US" sz="4200" dirty="0" smtClean="0"/>
              <a:t>&gt; </a:t>
            </a:r>
          </a:p>
          <a:p>
            <a:pPr>
              <a:buNone/>
            </a:pPr>
            <a:r>
              <a:rPr lang="en-US" sz="4200" dirty="0" smtClean="0"/>
              <a:t>main()</a:t>
            </a:r>
          </a:p>
          <a:p>
            <a:pPr>
              <a:buNone/>
            </a:pPr>
            <a:r>
              <a:rPr lang="en-US" sz="4200" dirty="0" smtClean="0"/>
              <a:t>{</a:t>
            </a:r>
          </a:p>
          <a:p>
            <a:pPr>
              <a:buNone/>
            </a:pPr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 err="1" smtClean="0"/>
              <a:t>gd</a:t>
            </a:r>
            <a:r>
              <a:rPr lang="en-US" sz="4200" dirty="0" smtClean="0"/>
              <a:t> = DETECT, gm;    </a:t>
            </a:r>
          </a:p>
          <a:p>
            <a:pPr>
              <a:buNone/>
            </a:pPr>
            <a:r>
              <a:rPr lang="en-US" sz="4200" dirty="0" err="1" smtClean="0"/>
              <a:t>initgraph</a:t>
            </a:r>
            <a:r>
              <a:rPr lang="en-US" sz="4200" dirty="0" smtClean="0"/>
              <a:t>(&amp;</a:t>
            </a:r>
            <a:r>
              <a:rPr lang="en-US" sz="4200" dirty="0" err="1" smtClean="0"/>
              <a:t>gd</a:t>
            </a:r>
            <a:r>
              <a:rPr lang="en-US" sz="4200" dirty="0" smtClean="0"/>
              <a:t>, &amp;gm, "C:</a:t>
            </a:r>
            <a:r>
              <a:rPr lang="en-US" sz="4200" b="1" dirty="0" smtClean="0"/>
              <a:t>\\</a:t>
            </a:r>
            <a:r>
              <a:rPr lang="en-US" sz="4200" dirty="0" smtClean="0"/>
              <a:t>TC</a:t>
            </a:r>
            <a:r>
              <a:rPr lang="en-US" sz="4200" b="1" dirty="0" smtClean="0"/>
              <a:t>\\</a:t>
            </a:r>
            <a:r>
              <a:rPr lang="en-US" sz="4200" dirty="0" smtClean="0"/>
              <a:t>BGI"); </a:t>
            </a:r>
          </a:p>
          <a:p>
            <a:pPr>
              <a:buNone/>
            </a:pPr>
            <a:r>
              <a:rPr lang="en-US" sz="4200" dirty="0" err="1" smtClean="0"/>
              <a:t>moveto</a:t>
            </a:r>
            <a:r>
              <a:rPr lang="en-US" sz="4200" dirty="0" smtClean="0"/>
              <a:t>(100,100);</a:t>
            </a:r>
          </a:p>
          <a:p>
            <a:pPr>
              <a:buNone/>
            </a:pPr>
            <a:r>
              <a:rPr lang="en-US" sz="4200" dirty="0" err="1" smtClean="0">
                <a:solidFill>
                  <a:srgbClr val="FF0000"/>
                </a:solidFill>
              </a:rPr>
              <a:t>lineto</a:t>
            </a:r>
            <a:r>
              <a:rPr lang="en-US" sz="4200" dirty="0" smtClean="0">
                <a:solidFill>
                  <a:srgbClr val="FF0000"/>
                </a:solidFill>
              </a:rPr>
              <a:t>(200, 200); </a:t>
            </a:r>
          </a:p>
          <a:p>
            <a:pPr>
              <a:buNone/>
            </a:pPr>
            <a:r>
              <a:rPr lang="en-US" sz="4200" dirty="0" err="1" smtClean="0"/>
              <a:t>getch</a:t>
            </a:r>
            <a:r>
              <a:rPr lang="en-US" sz="4200" dirty="0" smtClean="0"/>
              <a:t>();   </a:t>
            </a:r>
          </a:p>
          <a:p>
            <a:pPr>
              <a:buNone/>
            </a:pPr>
            <a:r>
              <a:rPr lang="en-US" sz="4200" dirty="0" err="1" smtClean="0"/>
              <a:t>closegraph</a:t>
            </a:r>
            <a:r>
              <a:rPr lang="en-US" sz="4200" dirty="0" smtClean="0"/>
              <a:t>();  </a:t>
            </a:r>
          </a:p>
          <a:p>
            <a:pPr>
              <a:buNone/>
            </a:pPr>
            <a:r>
              <a:rPr lang="en-US" sz="4200" dirty="0" smtClean="0"/>
              <a:t> return 0;</a:t>
            </a:r>
          </a:p>
          <a:p>
            <a:pPr>
              <a:buNone/>
            </a:pPr>
            <a:r>
              <a:rPr lang="en-US" sz="4200" dirty="0" smtClean="0"/>
              <a:t>}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linerel</a:t>
            </a: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7912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5900" b="1" dirty="0" smtClean="0"/>
              <a:t>Declaration </a:t>
            </a:r>
          </a:p>
          <a:p>
            <a:pPr>
              <a:buNone/>
            </a:pPr>
            <a:r>
              <a:rPr lang="en-US" sz="5900" i="1" dirty="0" smtClean="0"/>
              <a:t>void </a:t>
            </a:r>
            <a:r>
              <a:rPr lang="en-US" sz="5900" i="1" dirty="0" err="1" smtClean="0"/>
              <a:t>linerel</a:t>
            </a:r>
            <a:r>
              <a:rPr lang="en-US" sz="5900" i="1" dirty="0" smtClean="0"/>
              <a:t> (</a:t>
            </a:r>
            <a:r>
              <a:rPr lang="en-US" sz="5900" i="1" dirty="0" err="1" smtClean="0"/>
              <a:t>int</a:t>
            </a:r>
            <a:r>
              <a:rPr lang="en-US" sz="5900" i="1" dirty="0" smtClean="0"/>
              <a:t> x, </a:t>
            </a:r>
            <a:r>
              <a:rPr lang="en-US" sz="5900" i="1" dirty="0" err="1" smtClean="0"/>
              <a:t>int</a:t>
            </a:r>
            <a:r>
              <a:rPr lang="en-US" sz="5900" i="1" dirty="0" smtClean="0"/>
              <a:t> y);</a:t>
            </a:r>
          </a:p>
          <a:p>
            <a:pPr>
              <a:buNone/>
            </a:pPr>
            <a:r>
              <a:rPr lang="en-US" sz="5100" b="1" dirty="0" smtClean="0"/>
              <a:t>Example</a:t>
            </a:r>
            <a:endParaRPr lang="en-US" sz="5100" dirty="0" smtClean="0"/>
          </a:p>
          <a:p>
            <a:pPr>
              <a:buNone/>
            </a:pPr>
            <a:r>
              <a:rPr lang="en-US" sz="4200" dirty="0" smtClean="0"/>
              <a:t>#include &lt;</a:t>
            </a:r>
            <a:r>
              <a:rPr lang="en-US" sz="4200" dirty="0" err="1" smtClean="0"/>
              <a:t>graphics.h</a:t>
            </a:r>
            <a:r>
              <a:rPr lang="en-US" sz="4200" dirty="0" smtClean="0"/>
              <a:t>&gt; </a:t>
            </a:r>
          </a:p>
          <a:p>
            <a:pPr>
              <a:buNone/>
            </a:pPr>
            <a:r>
              <a:rPr lang="en-US" sz="4200" dirty="0" smtClean="0"/>
              <a:t>#include &lt;</a:t>
            </a:r>
            <a:r>
              <a:rPr lang="en-US" sz="4200" dirty="0" err="1" smtClean="0"/>
              <a:t>conio.h</a:t>
            </a:r>
            <a:r>
              <a:rPr lang="en-US" sz="4200" dirty="0" smtClean="0"/>
              <a:t>&gt; </a:t>
            </a:r>
          </a:p>
          <a:p>
            <a:pPr>
              <a:buNone/>
            </a:pPr>
            <a:r>
              <a:rPr lang="en-US" sz="4200" dirty="0" smtClean="0"/>
              <a:t>main()</a:t>
            </a:r>
          </a:p>
          <a:p>
            <a:pPr>
              <a:buNone/>
            </a:pPr>
            <a:r>
              <a:rPr lang="en-US" sz="4200" dirty="0" smtClean="0"/>
              <a:t>{</a:t>
            </a:r>
          </a:p>
          <a:p>
            <a:pPr>
              <a:buNone/>
            </a:pPr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 err="1" smtClean="0"/>
              <a:t>gd</a:t>
            </a:r>
            <a:r>
              <a:rPr lang="en-US" sz="4200" dirty="0" smtClean="0"/>
              <a:t> = DETECT, gm;    </a:t>
            </a:r>
          </a:p>
          <a:p>
            <a:pPr>
              <a:buNone/>
            </a:pPr>
            <a:r>
              <a:rPr lang="en-US" sz="4200" dirty="0" err="1" smtClean="0"/>
              <a:t>initgraph</a:t>
            </a:r>
            <a:r>
              <a:rPr lang="en-US" sz="4200" dirty="0" smtClean="0"/>
              <a:t>(&amp;</a:t>
            </a:r>
            <a:r>
              <a:rPr lang="en-US" sz="4200" dirty="0" err="1" smtClean="0"/>
              <a:t>gd</a:t>
            </a:r>
            <a:r>
              <a:rPr lang="en-US" sz="4200" dirty="0" smtClean="0"/>
              <a:t>, &amp;gm, "C:</a:t>
            </a:r>
            <a:r>
              <a:rPr lang="en-US" sz="4200" b="1" dirty="0" smtClean="0"/>
              <a:t>\\</a:t>
            </a:r>
            <a:r>
              <a:rPr lang="en-US" sz="4200" dirty="0" smtClean="0"/>
              <a:t>TC</a:t>
            </a:r>
            <a:r>
              <a:rPr lang="en-US" sz="4200" b="1" dirty="0" smtClean="0"/>
              <a:t>\\</a:t>
            </a:r>
            <a:r>
              <a:rPr lang="en-US" sz="4200" dirty="0" smtClean="0"/>
              <a:t>BGI"); </a:t>
            </a:r>
          </a:p>
          <a:p>
            <a:pPr>
              <a:buNone/>
            </a:pPr>
            <a:r>
              <a:rPr lang="en-US" sz="4200" dirty="0" err="1" smtClean="0"/>
              <a:t>moveto</a:t>
            </a:r>
            <a:r>
              <a:rPr lang="en-US" sz="4200" dirty="0" smtClean="0"/>
              <a:t>(250,250);</a:t>
            </a:r>
          </a:p>
          <a:p>
            <a:pPr>
              <a:buNone/>
            </a:pPr>
            <a:r>
              <a:rPr lang="en-US" sz="4200" dirty="0" err="1" smtClean="0">
                <a:solidFill>
                  <a:srgbClr val="FF0000"/>
                </a:solidFill>
              </a:rPr>
              <a:t>linerel</a:t>
            </a:r>
            <a:r>
              <a:rPr lang="en-US" sz="4200" dirty="0" smtClean="0">
                <a:solidFill>
                  <a:srgbClr val="FF0000"/>
                </a:solidFill>
              </a:rPr>
              <a:t>(100, 100); </a:t>
            </a:r>
          </a:p>
          <a:p>
            <a:pPr>
              <a:buNone/>
            </a:pPr>
            <a:r>
              <a:rPr lang="en-US" sz="4200" dirty="0" err="1" smtClean="0"/>
              <a:t>getch</a:t>
            </a:r>
            <a:r>
              <a:rPr lang="en-US" sz="4200" dirty="0" smtClean="0"/>
              <a:t>();   </a:t>
            </a:r>
          </a:p>
          <a:p>
            <a:pPr>
              <a:buNone/>
            </a:pPr>
            <a:r>
              <a:rPr lang="en-US" sz="4200" dirty="0" err="1" smtClean="0"/>
              <a:t>closegraph</a:t>
            </a:r>
            <a:r>
              <a:rPr lang="en-US" sz="4200" dirty="0" smtClean="0"/>
              <a:t>();  </a:t>
            </a:r>
          </a:p>
          <a:p>
            <a:pPr>
              <a:buNone/>
            </a:pPr>
            <a:r>
              <a:rPr lang="en-US" sz="4200" dirty="0" smtClean="0"/>
              <a:t> return 0;</a:t>
            </a:r>
          </a:p>
          <a:p>
            <a:pPr>
              <a:buNone/>
            </a:pPr>
            <a:r>
              <a:rPr lang="en-US" sz="4200" dirty="0" smtClean="0"/>
              <a:t>}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moveto</a:t>
            </a: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7912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5900" b="1" dirty="0" smtClean="0"/>
              <a:t>Declaration </a:t>
            </a:r>
          </a:p>
          <a:p>
            <a:pPr>
              <a:buNone/>
            </a:pPr>
            <a:r>
              <a:rPr lang="en-US" sz="5900" i="1" dirty="0" smtClean="0"/>
              <a:t>void </a:t>
            </a:r>
            <a:r>
              <a:rPr lang="en-US" sz="5900" i="1" dirty="0" err="1" smtClean="0"/>
              <a:t>lineto</a:t>
            </a:r>
            <a:r>
              <a:rPr lang="en-US" sz="5900" i="1" dirty="0" smtClean="0"/>
              <a:t> (</a:t>
            </a:r>
            <a:r>
              <a:rPr lang="en-US" sz="5900" i="1" dirty="0" err="1" smtClean="0"/>
              <a:t>int</a:t>
            </a:r>
            <a:r>
              <a:rPr lang="en-US" sz="5900" i="1" dirty="0" smtClean="0"/>
              <a:t> x, </a:t>
            </a:r>
            <a:r>
              <a:rPr lang="en-US" sz="5900" i="1" dirty="0" err="1" smtClean="0"/>
              <a:t>int</a:t>
            </a:r>
            <a:r>
              <a:rPr lang="en-US" sz="5900" i="1" dirty="0" smtClean="0"/>
              <a:t> y);</a:t>
            </a:r>
          </a:p>
          <a:p>
            <a:pPr>
              <a:buNone/>
            </a:pPr>
            <a:r>
              <a:rPr lang="en-US" sz="4500" b="1" dirty="0" smtClean="0"/>
              <a:t>Example</a:t>
            </a:r>
            <a:endParaRPr lang="en-US" sz="4500" dirty="0" smtClean="0"/>
          </a:p>
          <a:p>
            <a:pPr>
              <a:buNone/>
            </a:pPr>
            <a:r>
              <a:rPr lang="en-US" sz="4200" dirty="0" smtClean="0"/>
              <a:t>#include &lt;</a:t>
            </a:r>
            <a:r>
              <a:rPr lang="en-US" sz="4200" dirty="0" err="1" smtClean="0"/>
              <a:t>graphics.h</a:t>
            </a:r>
            <a:r>
              <a:rPr lang="en-US" sz="4200" dirty="0" smtClean="0"/>
              <a:t>&gt; </a:t>
            </a:r>
          </a:p>
          <a:p>
            <a:pPr>
              <a:buNone/>
            </a:pPr>
            <a:r>
              <a:rPr lang="en-US" sz="4200" dirty="0" smtClean="0"/>
              <a:t>#include &lt;</a:t>
            </a:r>
            <a:r>
              <a:rPr lang="en-US" sz="4200" dirty="0" err="1" smtClean="0"/>
              <a:t>conio.h</a:t>
            </a:r>
            <a:r>
              <a:rPr lang="en-US" sz="4200" dirty="0" smtClean="0"/>
              <a:t>&gt; </a:t>
            </a:r>
          </a:p>
          <a:p>
            <a:pPr>
              <a:buNone/>
            </a:pPr>
            <a:r>
              <a:rPr lang="en-US" sz="4200" dirty="0" smtClean="0"/>
              <a:t>main()</a:t>
            </a:r>
          </a:p>
          <a:p>
            <a:pPr>
              <a:buNone/>
            </a:pPr>
            <a:r>
              <a:rPr lang="en-US" sz="4200" dirty="0" smtClean="0"/>
              <a:t>{</a:t>
            </a:r>
          </a:p>
          <a:p>
            <a:pPr>
              <a:buNone/>
            </a:pPr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 err="1" smtClean="0"/>
              <a:t>gd</a:t>
            </a:r>
            <a:r>
              <a:rPr lang="en-US" sz="4200" dirty="0" smtClean="0"/>
              <a:t> = DETECT, gm;    </a:t>
            </a:r>
          </a:p>
          <a:p>
            <a:pPr>
              <a:buNone/>
            </a:pPr>
            <a:r>
              <a:rPr lang="en-US" sz="4200" dirty="0" err="1" smtClean="0"/>
              <a:t>initgraph</a:t>
            </a:r>
            <a:r>
              <a:rPr lang="en-US" sz="4200" dirty="0" smtClean="0"/>
              <a:t>(&amp;</a:t>
            </a:r>
            <a:r>
              <a:rPr lang="en-US" sz="4200" dirty="0" err="1" smtClean="0"/>
              <a:t>gd</a:t>
            </a:r>
            <a:r>
              <a:rPr lang="en-US" sz="4200" dirty="0" smtClean="0"/>
              <a:t>, &amp;gm, "C:</a:t>
            </a:r>
            <a:r>
              <a:rPr lang="en-US" sz="4200" b="1" dirty="0" smtClean="0"/>
              <a:t>\\</a:t>
            </a:r>
            <a:r>
              <a:rPr lang="en-US" sz="4200" dirty="0" smtClean="0"/>
              <a:t>TC</a:t>
            </a:r>
            <a:r>
              <a:rPr lang="en-US" sz="4200" b="1" dirty="0" smtClean="0"/>
              <a:t>\\</a:t>
            </a:r>
            <a:r>
              <a:rPr lang="en-US" sz="4200" dirty="0" smtClean="0"/>
              <a:t>BGI"); </a:t>
            </a:r>
          </a:p>
          <a:p>
            <a:pPr>
              <a:buNone/>
            </a:pPr>
            <a:r>
              <a:rPr lang="en-US" sz="4200" dirty="0" err="1" smtClean="0"/>
              <a:t>moveto</a:t>
            </a:r>
            <a:r>
              <a:rPr lang="en-US" sz="4200" dirty="0" smtClean="0"/>
              <a:t>(100,100);</a:t>
            </a:r>
          </a:p>
          <a:p>
            <a:pPr>
              <a:buNone/>
            </a:pPr>
            <a:r>
              <a:rPr lang="en-US" sz="4200" dirty="0" err="1" smtClean="0">
                <a:solidFill>
                  <a:srgbClr val="FF0000"/>
                </a:solidFill>
              </a:rPr>
              <a:t>lineto</a:t>
            </a:r>
            <a:r>
              <a:rPr lang="en-US" sz="4200" dirty="0" smtClean="0">
                <a:solidFill>
                  <a:srgbClr val="FF0000"/>
                </a:solidFill>
              </a:rPr>
              <a:t>(200, 200); </a:t>
            </a:r>
          </a:p>
          <a:p>
            <a:pPr>
              <a:buNone/>
            </a:pPr>
            <a:r>
              <a:rPr lang="en-US" sz="4200" dirty="0" err="1" smtClean="0"/>
              <a:t>getch</a:t>
            </a:r>
            <a:r>
              <a:rPr lang="en-US" sz="4200" dirty="0" smtClean="0"/>
              <a:t>();   </a:t>
            </a:r>
          </a:p>
          <a:p>
            <a:pPr>
              <a:buNone/>
            </a:pPr>
            <a:r>
              <a:rPr lang="en-US" sz="4200" dirty="0" err="1" smtClean="0"/>
              <a:t>closegraph</a:t>
            </a:r>
            <a:r>
              <a:rPr lang="en-US" sz="4200" dirty="0" smtClean="0"/>
              <a:t>();  </a:t>
            </a:r>
          </a:p>
          <a:p>
            <a:pPr>
              <a:buNone/>
            </a:pPr>
            <a:r>
              <a:rPr lang="en-US" sz="4200" dirty="0" smtClean="0"/>
              <a:t> return 0;</a:t>
            </a:r>
          </a:p>
          <a:p>
            <a:pPr>
              <a:buNone/>
            </a:pPr>
            <a:r>
              <a:rPr lang="en-US" sz="4200" dirty="0" smtClean="0"/>
              <a:t>}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moverel</a:t>
            </a: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7912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5900" b="1" dirty="0" smtClean="0"/>
              <a:t>Declaration </a:t>
            </a:r>
          </a:p>
          <a:p>
            <a:pPr>
              <a:buNone/>
            </a:pPr>
            <a:r>
              <a:rPr lang="en-US" sz="5900" i="1" dirty="0" smtClean="0"/>
              <a:t>void </a:t>
            </a:r>
            <a:r>
              <a:rPr lang="en-US" sz="5900" i="1" dirty="0" err="1" smtClean="0"/>
              <a:t>linerel</a:t>
            </a:r>
            <a:r>
              <a:rPr lang="en-US" sz="5900" i="1" dirty="0" smtClean="0"/>
              <a:t> (</a:t>
            </a:r>
            <a:r>
              <a:rPr lang="en-US" sz="5900" i="1" dirty="0" err="1" smtClean="0"/>
              <a:t>int</a:t>
            </a:r>
            <a:r>
              <a:rPr lang="en-US" sz="5900" i="1" dirty="0" smtClean="0"/>
              <a:t> x, </a:t>
            </a:r>
            <a:r>
              <a:rPr lang="en-US" sz="5900" i="1" dirty="0" err="1" smtClean="0"/>
              <a:t>int</a:t>
            </a:r>
            <a:r>
              <a:rPr lang="en-US" sz="5900" i="1" dirty="0" smtClean="0"/>
              <a:t> y);</a:t>
            </a:r>
          </a:p>
          <a:p>
            <a:pPr>
              <a:buNone/>
            </a:pPr>
            <a:r>
              <a:rPr lang="en-US" sz="5100" b="1" dirty="0" smtClean="0"/>
              <a:t>Example</a:t>
            </a:r>
            <a:endParaRPr lang="en-US" sz="5100" dirty="0" smtClean="0"/>
          </a:p>
          <a:p>
            <a:pPr>
              <a:buNone/>
            </a:pPr>
            <a:r>
              <a:rPr lang="en-US" sz="4200" dirty="0" smtClean="0"/>
              <a:t>#include &lt;</a:t>
            </a:r>
            <a:r>
              <a:rPr lang="en-US" sz="4200" dirty="0" err="1" smtClean="0"/>
              <a:t>graphics.h</a:t>
            </a:r>
            <a:r>
              <a:rPr lang="en-US" sz="4200" dirty="0" smtClean="0"/>
              <a:t>&gt; </a:t>
            </a:r>
          </a:p>
          <a:p>
            <a:pPr>
              <a:buNone/>
            </a:pPr>
            <a:r>
              <a:rPr lang="en-US" sz="4200" dirty="0" smtClean="0"/>
              <a:t>#include &lt;</a:t>
            </a:r>
            <a:r>
              <a:rPr lang="en-US" sz="4200" dirty="0" err="1" smtClean="0"/>
              <a:t>conio.h</a:t>
            </a:r>
            <a:r>
              <a:rPr lang="en-US" sz="4200" dirty="0" smtClean="0"/>
              <a:t>&gt; </a:t>
            </a:r>
          </a:p>
          <a:p>
            <a:pPr>
              <a:buNone/>
            </a:pPr>
            <a:r>
              <a:rPr lang="en-US" sz="4200" dirty="0" smtClean="0"/>
              <a:t>main()</a:t>
            </a:r>
          </a:p>
          <a:p>
            <a:pPr>
              <a:buNone/>
            </a:pPr>
            <a:r>
              <a:rPr lang="en-US" sz="4200" dirty="0" smtClean="0"/>
              <a:t>{</a:t>
            </a:r>
          </a:p>
          <a:p>
            <a:pPr>
              <a:buNone/>
            </a:pPr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 err="1" smtClean="0"/>
              <a:t>gd</a:t>
            </a:r>
            <a:r>
              <a:rPr lang="en-US" sz="4200" dirty="0" smtClean="0"/>
              <a:t> = DETECT, gm;    </a:t>
            </a:r>
          </a:p>
          <a:p>
            <a:pPr>
              <a:buNone/>
            </a:pPr>
            <a:r>
              <a:rPr lang="en-US" sz="4200" dirty="0" err="1" smtClean="0"/>
              <a:t>initgraph</a:t>
            </a:r>
            <a:r>
              <a:rPr lang="en-US" sz="4200" dirty="0" smtClean="0"/>
              <a:t>(&amp;</a:t>
            </a:r>
            <a:r>
              <a:rPr lang="en-US" sz="4200" dirty="0" err="1" smtClean="0"/>
              <a:t>gd</a:t>
            </a:r>
            <a:r>
              <a:rPr lang="en-US" sz="4200" dirty="0" smtClean="0"/>
              <a:t>, &amp;gm, "C:</a:t>
            </a:r>
            <a:r>
              <a:rPr lang="en-US" sz="4200" b="1" dirty="0" smtClean="0"/>
              <a:t>\\</a:t>
            </a:r>
            <a:r>
              <a:rPr lang="en-US" sz="4200" dirty="0" smtClean="0"/>
              <a:t>TC</a:t>
            </a:r>
            <a:r>
              <a:rPr lang="en-US" sz="4200" b="1" dirty="0" smtClean="0"/>
              <a:t>\\</a:t>
            </a:r>
            <a:r>
              <a:rPr lang="en-US" sz="4200" dirty="0" smtClean="0"/>
              <a:t>BGI"); </a:t>
            </a:r>
          </a:p>
          <a:p>
            <a:pPr>
              <a:buNone/>
            </a:pPr>
            <a:r>
              <a:rPr lang="en-US" sz="4200" dirty="0" err="1" smtClean="0"/>
              <a:t>moveto</a:t>
            </a:r>
            <a:r>
              <a:rPr lang="en-US" sz="4200" dirty="0" smtClean="0"/>
              <a:t>(250,250);</a:t>
            </a:r>
          </a:p>
          <a:p>
            <a:pPr>
              <a:buNone/>
            </a:pPr>
            <a:r>
              <a:rPr lang="en-US" sz="4200" dirty="0" err="1" smtClean="0">
                <a:solidFill>
                  <a:srgbClr val="FF0000"/>
                </a:solidFill>
              </a:rPr>
              <a:t>linerel</a:t>
            </a:r>
            <a:r>
              <a:rPr lang="en-US" sz="4200" dirty="0" smtClean="0">
                <a:solidFill>
                  <a:srgbClr val="FF0000"/>
                </a:solidFill>
              </a:rPr>
              <a:t>(100, 100); </a:t>
            </a:r>
          </a:p>
          <a:p>
            <a:pPr>
              <a:buNone/>
            </a:pPr>
            <a:r>
              <a:rPr lang="en-US" sz="4200" dirty="0" err="1" smtClean="0"/>
              <a:t>getch</a:t>
            </a:r>
            <a:r>
              <a:rPr lang="en-US" sz="4200" dirty="0" smtClean="0"/>
              <a:t>();   </a:t>
            </a:r>
          </a:p>
          <a:p>
            <a:pPr>
              <a:buNone/>
            </a:pPr>
            <a:r>
              <a:rPr lang="en-US" sz="4200" dirty="0" err="1" smtClean="0"/>
              <a:t>closegraph</a:t>
            </a:r>
            <a:r>
              <a:rPr lang="en-US" sz="4200" dirty="0" smtClean="0"/>
              <a:t>();  </a:t>
            </a:r>
          </a:p>
          <a:p>
            <a:pPr>
              <a:buNone/>
            </a:pPr>
            <a:r>
              <a:rPr lang="en-US" sz="4200" dirty="0" smtClean="0"/>
              <a:t> return 0;</a:t>
            </a:r>
          </a:p>
          <a:p>
            <a:pPr>
              <a:buNone/>
            </a:pPr>
            <a:r>
              <a:rPr lang="en-US" sz="4200" dirty="0" smtClean="0"/>
              <a:t>}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arc()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b="1" dirty="0" smtClean="0"/>
              <a:t>Declaration </a:t>
            </a:r>
          </a:p>
          <a:p>
            <a:pPr>
              <a:buNone/>
            </a:pPr>
            <a:r>
              <a:rPr lang="en-US" sz="3600" i="1" dirty="0" smtClean="0"/>
              <a:t>void arc(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x,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y,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stangle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endangle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radius);</a:t>
            </a:r>
          </a:p>
          <a:p>
            <a:pPr>
              <a:buNone/>
            </a:pPr>
            <a:r>
              <a:rPr lang="en-US" sz="3400" b="1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graphics.h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 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gd</a:t>
            </a:r>
            <a:r>
              <a:rPr lang="en-US" dirty="0" smtClean="0"/>
              <a:t> = DETECT, gm; 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initgraph</a:t>
            </a:r>
            <a:r>
              <a:rPr lang="en-US" dirty="0" smtClean="0"/>
              <a:t>(&amp;</a:t>
            </a:r>
            <a:r>
              <a:rPr lang="en-US" dirty="0" err="1" smtClean="0"/>
              <a:t>gd</a:t>
            </a:r>
            <a:r>
              <a:rPr lang="en-US" dirty="0" smtClean="0"/>
              <a:t>, &amp;gm, "C:</a:t>
            </a:r>
            <a:r>
              <a:rPr lang="en-US" b="1" dirty="0" smtClean="0"/>
              <a:t>\\</a:t>
            </a:r>
            <a:r>
              <a:rPr lang="en-US" dirty="0" smtClean="0"/>
              <a:t>TC</a:t>
            </a:r>
            <a:r>
              <a:rPr lang="en-US" b="1" dirty="0" smtClean="0"/>
              <a:t>\\</a:t>
            </a:r>
            <a:r>
              <a:rPr lang="en-US" dirty="0" smtClean="0"/>
              <a:t>BGI"); 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arc(100, 100, 0, 135, 50); 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getch</a:t>
            </a:r>
            <a:r>
              <a:rPr lang="en-US" dirty="0" smtClean="0"/>
              <a:t>();   </a:t>
            </a:r>
          </a:p>
          <a:p>
            <a:pPr>
              <a:buNone/>
            </a:pPr>
            <a:r>
              <a:rPr lang="en-US" dirty="0" err="1" smtClean="0"/>
              <a:t>closegraph</a:t>
            </a:r>
            <a:r>
              <a:rPr lang="en-US" dirty="0" smtClean="0"/>
              <a:t>();   </a:t>
            </a:r>
          </a:p>
          <a:p>
            <a:pPr>
              <a:buNone/>
            </a:pPr>
            <a:r>
              <a:rPr lang="en-US" dirty="0" smtClean="0"/>
              <a:t>return 0;}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circle()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400" b="1" dirty="0" smtClean="0"/>
              <a:t>Declaration </a:t>
            </a:r>
          </a:p>
          <a:p>
            <a:pPr>
              <a:buNone/>
            </a:pPr>
            <a:r>
              <a:rPr lang="en-US" sz="3700" i="1" dirty="0" smtClean="0"/>
              <a:t>void circle(</a:t>
            </a:r>
            <a:r>
              <a:rPr lang="en-US" sz="3700" i="1" dirty="0" err="1" smtClean="0"/>
              <a:t>int</a:t>
            </a:r>
            <a:r>
              <a:rPr lang="en-US" sz="3700" i="1" dirty="0" smtClean="0"/>
              <a:t> x, </a:t>
            </a:r>
            <a:r>
              <a:rPr lang="en-US" sz="3700" i="1" dirty="0" err="1" smtClean="0"/>
              <a:t>int</a:t>
            </a:r>
            <a:r>
              <a:rPr lang="en-US" sz="3700" i="1" dirty="0" smtClean="0"/>
              <a:t> y, </a:t>
            </a:r>
            <a:r>
              <a:rPr lang="en-US" sz="3700" i="1" dirty="0" err="1" smtClean="0"/>
              <a:t>int</a:t>
            </a:r>
            <a:r>
              <a:rPr lang="en-US" sz="3700" i="1" dirty="0" smtClean="0"/>
              <a:t> r);</a:t>
            </a:r>
          </a:p>
          <a:p>
            <a:pPr>
              <a:buNone/>
            </a:pPr>
            <a:r>
              <a:rPr lang="en-US" sz="3600" i="1" dirty="0" smtClean="0"/>
              <a:t>Where center=(</a:t>
            </a:r>
            <a:r>
              <a:rPr lang="en-US" sz="3600" i="1" dirty="0" err="1" smtClean="0"/>
              <a:t>x,y</a:t>
            </a:r>
            <a:r>
              <a:rPr lang="en-US" sz="3600" i="1" dirty="0" smtClean="0"/>
              <a:t>) ;    radius=r </a:t>
            </a:r>
          </a:p>
          <a:p>
            <a:pPr>
              <a:buNone/>
            </a:pPr>
            <a:r>
              <a:rPr lang="en-US" sz="3400" b="1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sz="3200" dirty="0" smtClean="0"/>
              <a:t>#include&lt;</a:t>
            </a:r>
            <a:r>
              <a:rPr lang="en-US" sz="3200" dirty="0" err="1" smtClean="0"/>
              <a:t>graphics.h</a:t>
            </a:r>
            <a:r>
              <a:rPr lang="en-US" sz="3200" dirty="0" smtClean="0"/>
              <a:t>&gt;</a:t>
            </a:r>
          </a:p>
          <a:p>
            <a:pPr>
              <a:buNone/>
            </a:pPr>
            <a:r>
              <a:rPr lang="en-US" sz="3200" dirty="0" smtClean="0"/>
              <a:t>#include&lt;</a:t>
            </a:r>
            <a:r>
              <a:rPr lang="en-US" sz="3200" dirty="0" err="1" smtClean="0"/>
              <a:t>conio.h</a:t>
            </a:r>
            <a:r>
              <a:rPr lang="en-US" sz="3200" dirty="0" smtClean="0"/>
              <a:t>&gt; </a:t>
            </a:r>
          </a:p>
          <a:p>
            <a:pPr>
              <a:buNone/>
            </a:pPr>
            <a:r>
              <a:rPr lang="en-US" sz="3200" dirty="0" smtClean="0"/>
              <a:t>main()</a:t>
            </a:r>
          </a:p>
          <a:p>
            <a:pPr>
              <a:buNone/>
            </a:pPr>
            <a:r>
              <a:rPr lang="en-US" sz="3200" dirty="0" smtClean="0"/>
              <a:t>{  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gd</a:t>
            </a:r>
            <a:r>
              <a:rPr lang="en-US" sz="3200" dirty="0" smtClean="0"/>
              <a:t> = DETECT, gm;   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err="1" smtClean="0"/>
              <a:t>initgraph</a:t>
            </a:r>
            <a:r>
              <a:rPr lang="en-US" sz="3200" dirty="0" smtClean="0"/>
              <a:t>(&amp;</a:t>
            </a:r>
            <a:r>
              <a:rPr lang="en-US" sz="3200" dirty="0" err="1" smtClean="0"/>
              <a:t>gd</a:t>
            </a:r>
            <a:r>
              <a:rPr lang="en-US" sz="3200" dirty="0" smtClean="0"/>
              <a:t>, &amp;gm, "C:</a:t>
            </a:r>
            <a:r>
              <a:rPr lang="en-US" sz="3200" b="1" dirty="0" smtClean="0"/>
              <a:t>\\</a:t>
            </a:r>
            <a:r>
              <a:rPr lang="en-US" sz="3200" dirty="0" smtClean="0"/>
              <a:t>TC</a:t>
            </a:r>
            <a:r>
              <a:rPr lang="en-US" sz="3200" b="1" dirty="0" smtClean="0"/>
              <a:t>\\</a:t>
            </a:r>
            <a:r>
              <a:rPr lang="en-US" sz="3200" dirty="0" smtClean="0"/>
              <a:t>BGI");   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circle(100, 100, 50); </a:t>
            </a:r>
            <a:r>
              <a:rPr lang="en-US" sz="3200" dirty="0" smtClean="0"/>
              <a:t>   </a:t>
            </a:r>
          </a:p>
          <a:p>
            <a:pPr>
              <a:buNone/>
            </a:pPr>
            <a:r>
              <a:rPr lang="en-US" sz="3200" dirty="0" err="1" smtClean="0"/>
              <a:t>getch</a:t>
            </a:r>
            <a:r>
              <a:rPr lang="en-US" sz="3200" dirty="0" smtClean="0"/>
              <a:t>();   </a:t>
            </a:r>
          </a:p>
          <a:p>
            <a:pPr>
              <a:buNone/>
            </a:pPr>
            <a:r>
              <a:rPr lang="en-US" sz="3200" dirty="0" err="1" smtClean="0"/>
              <a:t>closegraph</a:t>
            </a:r>
            <a:r>
              <a:rPr lang="en-US" sz="3200" dirty="0" smtClean="0"/>
              <a:t>();   </a:t>
            </a:r>
          </a:p>
          <a:p>
            <a:pPr>
              <a:buNone/>
            </a:pPr>
            <a:r>
              <a:rPr lang="en-US" sz="3200" dirty="0" smtClean="0"/>
              <a:t>return 0;</a:t>
            </a:r>
          </a:p>
          <a:p>
            <a:pPr>
              <a:buNone/>
            </a:pPr>
            <a:r>
              <a:rPr lang="en-US" sz="3200" dirty="0" smtClean="0"/>
              <a:t>}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sector()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200" dirty="0" smtClean="0"/>
              <a:t>Sector function draws and fills an elliptical pie slice.</a:t>
            </a:r>
          </a:p>
          <a:p>
            <a:pPr>
              <a:buNone/>
            </a:pPr>
            <a:r>
              <a:rPr lang="en-US" sz="3400" b="1" dirty="0" smtClean="0"/>
              <a:t>Declaration </a:t>
            </a:r>
          </a:p>
          <a:p>
            <a:pPr>
              <a:buNone/>
            </a:pPr>
            <a:r>
              <a:rPr lang="en-US" sz="3600" i="1" dirty="0" smtClean="0"/>
              <a:t>void sector(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x,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y,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stangle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endangle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xradius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yradius</a:t>
            </a:r>
            <a:r>
              <a:rPr lang="en-US" sz="3600" i="1" dirty="0" smtClean="0"/>
              <a:t>); </a:t>
            </a:r>
          </a:p>
          <a:p>
            <a:pPr>
              <a:buNone/>
            </a:pPr>
            <a:r>
              <a:rPr lang="en-US" sz="3400" b="1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sz="2900" dirty="0" smtClean="0"/>
              <a:t>#include &lt;</a:t>
            </a:r>
            <a:r>
              <a:rPr lang="en-US" sz="2900" dirty="0" err="1" smtClean="0"/>
              <a:t>graphics.h</a:t>
            </a:r>
            <a:r>
              <a:rPr lang="en-US" sz="2900" dirty="0" smtClean="0"/>
              <a:t>&gt;</a:t>
            </a:r>
          </a:p>
          <a:p>
            <a:pPr>
              <a:buNone/>
            </a:pPr>
            <a:r>
              <a:rPr lang="en-US" sz="2900" dirty="0" smtClean="0"/>
              <a:t>#include &lt;</a:t>
            </a:r>
            <a:r>
              <a:rPr lang="en-US" sz="2900" dirty="0" err="1" smtClean="0"/>
              <a:t>conio.h</a:t>
            </a:r>
            <a:r>
              <a:rPr lang="en-US" sz="2900" dirty="0" smtClean="0"/>
              <a:t>&gt;</a:t>
            </a:r>
          </a:p>
          <a:p>
            <a:pPr>
              <a:buNone/>
            </a:pPr>
            <a:r>
              <a:rPr lang="en-US" sz="2900" dirty="0" smtClean="0"/>
              <a:t> main()</a:t>
            </a:r>
          </a:p>
          <a:p>
            <a:pPr>
              <a:buNone/>
            </a:pPr>
            <a:r>
              <a:rPr lang="en-US" sz="2900" dirty="0" smtClean="0"/>
              <a:t>{   </a:t>
            </a:r>
          </a:p>
          <a:p>
            <a:pPr>
              <a:buNone/>
            </a:pPr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en-US" sz="2900" dirty="0" err="1" smtClean="0"/>
              <a:t>gd</a:t>
            </a:r>
            <a:r>
              <a:rPr lang="en-US" sz="2900" dirty="0" smtClean="0"/>
              <a:t> = DETECT, gm;   </a:t>
            </a:r>
          </a:p>
          <a:p>
            <a:pPr>
              <a:buNone/>
            </a:pPr>
            <a:r>
              <a:rPr lang="en-US" sz="2900" dirty="0" smtClean="0"/>
              <a:t> </a:t>
            </a:r>
            <a:r>
              <a:rPr lang="en-US" sz="2900" dirty="0" err="1" smtClean="0"/>
              <a:t>initgraph</a:t>
            </a:r>
            <a:r>
              <a:rPr lang="en-US" sz="2900" dirty="0" smtClean="0"/>
              <a:t>(&amp;</a:t>
            </a:r>
            <a:r>
              <a:rPr lang="en-US" sz="2900" dirty="0" err="1" smtClean="0"/>
              <a:t>gd</a:t>
            </a:r>
            <a:r>
              <a:rPr lang="en-US" sz="2900" dirty="0" smtClean="0"/>
              <a:t>, &amp;gm, "C:</a:t>
            </a:r>
            <a:r>
              <a:rPr lang="en-US" sz="2900" b="1" dirty="0" smtClean="0"/>
              <a:t>\\</a:t>
            </a:r>
            <a:r>
              <a:rPr lang="en-US" sz="2900" dirty="0" smtClean="0"/>
              <a:t>TC</a:t>
            </a:r>
            <a:r>
              <a:rPr lang="en-US" sz="2900" b="1" dirty="0" smtClean="0"/>
              <a:t>\\</a:t>
            </a:r>
            <a:r>
              <a:rPr lang="en-US" sz="2900" dirty="0" smtClean="0"/>
              <a:t>BGI");  </a:t>
            </a:r>
          </a:p>
          <a:p>
            <a:pPr>
              <a:buNone/>
            </a:pPr>
            <a:r>
              <a:rPr lang="en-US" sz="2900" dirty="0" smtClean="0"/>
              <a:t>  </a:t>
            </a:r>
            <a:r>
              <a:rPr lang="en-US" sz="2900" dirty="0" smtClean="0">
                <a:solidFill>
                  <a:srgbClr val="FF0000"/>
                </a:solidFill>
              </a:rPr>
              <a:t>sector(100, 100, 0, 135, 25, 35);   </a:t>
            </a:r>
          </a:p>
          <a:p>
            <a:pPr>
              <a:buNone/>
            </a:pPr>
            <a:r>
              <a:rPr lang="en-US" sz="2900" dirty="0" smtClean="0"/>
              <a:t> </a:t>
            </a:r>
            <a:r>
              <a:rPr lang="en-US" sz="2900" dirty="0" err="1" smtClean="0"/>
              <a:t>getch</a:t>
            </a:r>
            <a:r>
              <a:rPr lang="en-US" sz="2900" dirty="0" smtClean="0"/>
              <a:t>();   </a:t>
            </a:r>
          </a:p>
          <a:p>
            <a:pPr>
              <a:buNone/>
            </a:pPr>
            <a:r>
              <a:rPr lang="en-US" sz="2900" dirty="0" err="1" smtClean="0"/>
              <a:t>closegraph</a:t>
            </a:r>
            <a:r>
              <a:rPr lang="en-US" sz="2900" dirty="0" smtClean="0"/>
              <a:t>();  </a:t>
            </a:r>
          </a:p>
          <a:p>
            <a:pPr>
              <a:buNone/>
            </a:pPr>
            <a:r>
              <a:rPr lang="en-US" sz="2900" dirty="0" smtClean="0"/>
              <a:t> return 0;</a:t>
            </a:r>
          </a:p>
          <a:p>
            <a:pPr>
              <a:buNone/>
            </a:pPr>
            <a:r>
              <a:rPr lang="en-US" sz="2900" dirty="0" smtClean="0"/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ellipse()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b="1" dirty="0" smtClean="0"/>
              <a:t>Declaration </a:t>
            </a:r>
          </a:p>
          <a:p>
            <a:pPr>
              <a:buNone/>
            </a:pPr>
            <a:r>
              <a:rPr lang="en-US" sz="3600" i="1" dirty="0" smtClean="0"/>
              <a:t>void ellipse(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x,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y,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stangle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endangle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xradius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yradius</a:t>
            </a:r>
            <a:r>
              <a:rPr lang="en-US" sz="3600" i="1" dirty="0" smtClean="0"/>
              <a:t>)</a:t>
            </a:r>
          </a:p>
          <a:p>
            <a:pPr>
              <a:buNone/>
            </a:pPr>
            <a:r>
              <a:rPr lang="en-US" sz="3400" b="1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sz="2900" dirty="0" smtClean="0"/>
              <a:t>#include&lt;</a:t>
            </a:r>
            <a:r>
              <a:rPr lang="en-US" sz="2900" dirty="0" err="1" smtClean="0"/>
              <a:t>graphics.h</a:t>
            </a:r>
            <a:r>
              <a:rPr lang="en-US" sz="2900" dirty="0" smtClean="0"/>
              <a:t>&gt;</a:t>
            </a:r>
          </a:p>
          <a:p>
            <a:pPr>
              <a:buNone/>
            </a:pPr>
            <a:r>
              <a:rPr lang="en-US" sz="2900" dirty="0" smtClean="0"/>
              <a:t>#include&lt;</a:t>
            </a:r>
            <a:r>
              <a:rPr lang="en-US" sz="2900" dirty="0" err="1" smtClean="0"/>
              <a:t>conio.h</a:t>
            </a:r>
            <a:r>
              <a:rPr lang="en-US" sz="2900" dirty="0" smtClean="0"/>
              <a:t>&gt; </a:t>
            </a:r>
          </a:p>
          <a:p>
            <a:pPr>
              <a:buNone/>
            </a:pPr>
            <a:r>
              <a:rPr lang="en-US" sz="2900" dirty="0" smtClean="0"/>
              <a:t>main()</a:t>
            </a:r>
          </a:p>
          <a:p>
            <a:pPr>
              <a:buNone/>
            </a:pPr>
            <a:r>
              <a:rPr lang="en-US" sz="2900" dirty="0" smtClean="0"/>
              <a:t>{   </a:t>
            </a:r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en-US" sz="2900" dirty="0" err="1" smtClean="0"/>
              <a:t>gd</a:t>
            </a:r>
            <a:r>
              <a:rPr lang="en-US" sz="2900" dirty="0" smtClean="0"/>
              <a:t> = DETECT, gm;   </a:t>
            </a:r>
          </a:p>
          <a:p>
            <a:pPr>
              <a:buNone/>
            </a:pPr>
            <a:r>
              <a:rPr lang="en-US" sz="2900" dirty="0" smtClean="0"/>
              <a:t> </a:t>
            </a:r>
            <a:r>
              <a:rPr lang="en-US" sz="2900" dirty="0" err="1" smtClean="0"/>
              <a:t>initgraph</a:t>
            </a:r>
            <a:r>
              <a:rPr lang="en-US" sz="2900" dirty="0" smtClean="0"/>
              <a:t>(&amp;</a:t>
            </a:r>
            <a:r>
              <a:rPr lang="en-US" sz="2900" dirty="0" err="1" smtClean="0"/>
              <a:t>gd</a:t>
            </a:r>
            <a:r>
              <a:rPr lang="en-US" sz="2900" dirty="0" smtClean="0"/>
              <a:t>, &amp;gm, "C:</a:t>
            </a:r>
            <a:r>
              <a:rPr lang="en-US" sz="2900" b="1" dirty="0" smtClean="0"/>
              <a:t>\\</a:t>
            </a:r>
            <a:r>
              <a:rPr lang="en-US" sz="2900" dirty="0" smtClean="0"/>
              <a:t>TC</a:t>
            </a:r>
            <a:r>
              <a:rPr lang="en-US" sz="2900" b="1" dirty="0" smtClean="0"/>
              <a:t>\\</a:t>
            </a:r>
            <a:r>
              <a:rPr lang="en-US" sz="2900" dirty="0" smtClean="0"/>
              <a:t>BGI");   </a:t>
            </a:r>
          </a:p>
          <a:p>
            <a:pPr>
              <a:buNone/>
            </a:pPr>
            <a:r>
              <a:rPr lang="en-US" sz="2900" dirty="0" smtClean="0"/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ellipse(100, 100, 0, 360, 50, 25); </a:t>
            </a:r>
            <a:r>
              <a:rPr lang="en-US" sz="2900" dirty="0" smtClean="0"/>
              <a:t>  </a:t>
            </a:r>
          </a:p>
          <a:p>
            <a:pPr>
              <a:buNone/>
            </a:pPr>
            <a:r>
              <a:rPr lang="en-US" sz="2900" dirty="0" smtClean="0"/>
              <a:t> </a:t>
            </a:r>
            <a:r>
              <a:rPr lang="en-US" sz="2900" dirty="0" err="1" smtClean="0"/>
              <a:t>getch</a:t>
            </a:r>
            <a:r>
              <a:rPr lang="en-US" sz="2900" dirty="0" smtClean="0"/>
              <a:t>();   </a:t>
            </a:r>
          </a:p>
          <a:p>
            <a:pPr>
              <a:buNone/>
            </a:pPr>
            <a:r>
              <a:rPr lang="en-US" sz="2900" dirty="0" err="1" smtClean="0"/>
              <a:t>closegraph</a:t>
            </a:r>
            <a:r>
              <a:rPr lang="en-US" sz="2900" dirty="0" smtClean="0"/>
              <a:t>();   </a:t>
            </a:r>
          </a:p>
          <a:p>
            <a:pPr>
              <a:buNone/>
            </a:pPr>
            <a:r>
              <a:rPr lang="en-US" sz="2900" dirty="0" smtClean="0"/>
              <a:t>return 0;</a:t>
            </a:r>
          </a:p>
          <a:p>
            <a:pPr>
              <a:buNone/>
            </a:pPr>
            <a:r>
              <a:rPr lang="en-US" sz="29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391400" cy="35052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Third </a:t>
            </a:r>
            <a:r>
              <a:rPr lang="en-US" sz="2800" i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Sem</a:t>
            </a:r>
            <a:r>
              <a:rPr lang="en-US" sz="2800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B.E  (Computer </a:t>
            </a:r>
            <a:r>
              <a:rPr lang="en-US" sz="2800" i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</a:t>
            </a:r>
            <a:r>
              <a:rPr lang="en-US" sz="2800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&amp; </a:t>
            </a:r>
            <a:r>
              <a:rPr lang="en-US" sz="2800" i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Engg</a:t>
            </a:r>
            <a:r>
              <a:rPr lang="en-US" sz="2800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.)</a:t>
            </a:r>
            <a:br>
              <a:rPr lang="en-US" sz="2800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i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Advanced C Programming &amp; Logic Design</a:t>
            </a:r>
            <a:r>
              <a:rPr lang="en-US" sz="3600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RTM Nagpur University Nagpur</a:t>
            </a:r>
            <a:endParaRPr lang="en-US" sz="2800" i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i="1" u="sng" dirty="0" smtClean="0"/>
              <a:t>Application</a:t>
            </a:r>
          </a:p>
          <a:p>
            <a:r>
              <a:rPr lang="en-US" sz="4400" dirty="0" smtClean="0"/>
              <a:t>For developing our own games</a:t>
            </a:r>
          </a:p>
          <a:p>
            <a:r>
              <a:rPr lang="en-US" sz="4400" dirty="0" smtClean="0"/>
              <a:t>In making projects, for animation</a:t>
            </a:r>
          </a:p>
          <a:p>
            <a:r>
              <a:rPr lang="en-US" sz="4400" dirty="0" smtClean="0"/>
              <a:t>Image Processing</a:t>
            </a:r>
            <a:endParaRPr lang="en-US" sz="4400" i="1" u="sng" dirty="0" smtClean="0"/>
          </a:p>
          <a:p>
            <a:pPr>
              <a:buNone/>
            </a:pPr>
            <a:r>
              <a:rPr lang="en-US" sz="4400" i="1" u="sng" dirty="0" smtClean="0"/>
              <a:t>Easy</a:t>
            </a:r>
          </a:p>
          <a:p>
            <a:r>
              <a:rPr lang="en-US" sz="4400" dirty="0" smtClean="0"/>
              <a:t>No complex logic </a:t>
            </a:r>
          </a:p>
          <a:p>
            <a:r>
              <a:rPr lang="en-US" sz="4400" dirty="0" smtClean="0"/>
              <a:t>Std Library Function under </a:t>
            </a:r>
            <a:r>
              <a:rPr lang="en-US" sz="4400" dirty="0" err="1" smtClean="0"/>
              <a:t>graphics.h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371600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Functions of </a:t>
            </a:r>
            <a:r>
              <a:rPr lang="en-US" sz="4400" i="1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graphics.h</a:t>
            </a: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numCol="4" spcCol="91440">
            <a:normAutofit/>
          </a:bodyPr>
          <a:lstStyle/>
          <a:p>
            <a:pPr fontAlgn="t"/>
            <a:r>
              <a:rPr lang="en-US" sz="2000" b="1" dirty="0" smtClean="0">
                <a:hlinkClick r:id="rId2"/>
              </a:rPr>
              <a:t>a</a:t>
            </a:r>
            <a:r>
              <a:rPr lang="en-US" sz="2000" b="1" dirty="0" smtClean="0">
                <a:hlinkClick r:id="rId3"/>
              </a:rPr>
              <a:t>rc</a:t>
            </a:r>
            <a:endParaRPr lang="en-US" sz="2000" dirty="0" smtClean="0"/>
          </a:p>
          <a:p>
            <a:pPr fontAlgn="t"/>
            <a:r>
              <a:rPr lang="en-US" sz="2000" b="1" dirty="0" smtClean="0">
                <a:hlinkClick r:id="rId2"/>
              </a:rPr>
              <a:t>bar3d</a:t>
            </a:r>
            <a:endParaRPr lang="en-US" sz="2000" dirty="0" smtClean="0"/>
          </a:p>
          <a:p>
            <a:pPr fontAlgn="t"/>
            <a:r>
              <a:rPr lang="en-US" sz="2000" b="1" dirty="0" smtClean="0">
                <a:hlinkClick r:id="rId4"/>
              </a:rPr>
              <a:t>c</a:t>
            </a:r>
            <a:r>
              <a:rPr lang="en-US" sz="2000" b="1" dirty="0" smtClean="0">
                <a:hlinkClick r:id="rId5"/>
              </a:rPr>
              <a:t>ircle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6"/>
              </a:rPr>
              <a:t>c</a:t>
            </a:r>
            <a:r>
              <a:rPr lang="en-US" sz="2000" b="1" dirty="0" err="1" smtClean="0">
                <a:hlinkClick r:id="rId7"/>
              </a:rPr>
              <a:t>losegraph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6"/>
              </a:rPr>
              <a:t>drawpoly</a:t>
            </a:r>
            <a:endParaRPr lang="en-US" sz="2000" dirty="0" smtClean="0"/>
          </a:p>
          <a:p>
            <a:pPr fontAlgn="t"/>
            <a:r>
              <a:rPr lang="en-US" sz="2000" b="1" dirty="0" smtClean="0">
                <a:hlinkClick r:id="rId8"/>
              </a:rPr>
              <a:t>ellipse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9"/>
              </a:rPr>
              <a:t>fillellipse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0"/>
              </a:rPr>
              <a:t>fillpoly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1"/>
              </a:rPr>
              <a:t>f</a:t>
            </a:r>
            <a:r>
              <a:rPr lang="en-US" sz="2000" b="1" dirty="0" err="1" smtClean="0">
                <a:hlinkClick r:id="rId12"/>
              </a:rPr>
              <a:t>loodfill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3"/>
              </a:rPr>
              <a:t>g</a:t>
            </a:r>
            <a:r>
              <a:rPr lang="en-US" sz="2000" b="1" dirty="0" err="1" smtClean="0">
                <a:hlinkClick r:id="rId11"/>
              </a:rPr>
              <a:t>etcolor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4"/>
              </a:rPr>
              <a:t>g</a:t>
            </a:r>
            <a:r>
              <a:rPr lang="en-US" sz="2000" b="1" dirty="0" err="1" smtClean="0">
                <a:hlinkClick r:id="rId13"/>
              </a:rPr>
              <a:t>etimage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5"/>
              </a:rPr>
              <a:t>g</a:t>
            </a:r>
            <a:r>
              <a:rPr lang="en-US" sz="2000" b="1" dirty="0" err="1" smtClean="0">
                <a:hlinkClick r:id="rId14"/>
              </a:rPr>
              <a:t>etmaxcolor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5"/>
              </a:rPr>
              <a:t>getmaxx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6"/>
              </a:rPr>
              <a:t>g</a:t>
            </a:r>
            <a:r>
              <a:rPr lang="en-US" sz="2000" b="1" dirty="0" err="1" smtClean="0">
                <a:hlinkClick r:id="rId17"/>
              </a:rPr>
              <a:t>etmaxy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8"/>
              </a:rPr>
              <a:t>g</a:t>
            </a:r>
            <a:r>
              <a:rPr lang="en-US" sz="2000" b="1" dirty="0" err="1" smtClean="0">
                <a:hlinkClick r:id="rId16"/>
              </a:rPr>
              <a:t>etpixel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8"/>
              </a:rPr>
              <a:t>getx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19"/>
              </a:rPr>
              <a:t>gety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0"/>
              </a:rPr>
              <a:t>g</a:t>
            </a:r>
            <a:r>
              <a:rPr lang="en-US" sz="2000" b="1" dirty="0" err="1" smtClean="0">
                <a:hlinkClick r:id="rId21"/>
              </a:rPr>
              <a:t>raphdefaults</a:t>
            </a:r>
            <a:endParaRPr lang="en-US" sz="2000" b="1" dirty="0" smtClean="0">
              <a:hlinkClick r:id="rId21"/>
            </a:endParaRPr>
          </a:p>
          <a:p>
            <a:pPr fontAlgn="t"/>
            <a:r>
              <a:rPr lang="en-US" sz="2000" b="1" dirty="0" err="1" smtClean="0">
                <a:hlinkClick r:id="rId20"/>
              </a:rPr>
              <a:t>imagesize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1"/>
              </a:rPr>
              <a:t>initgraph</a:t>
            </a:r>
            <a:endParaRPr lang="en-US" sz="2000" dirty="0" smtClean="0"/>
          </a:p>
          <a:p>
            <a:pPr fontAlgn="t"/>
            <a:r>
              <a:rPr lang="en-US" sz="2000" b="1" dirty="0" smtClean="0">
                <a:hlinkClick r:id="rId22"/>
              </a:rPr>
              <a:t>line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3"/>
              </a:rPr>
              <a:t>linerel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4"/>
              </a:rPr>
              <a:t>lineto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5"/>
              </a:rPr>
              <a:t>moverel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6"/>
              </a:rPr>
              <a:t>moveto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7"/>
              </a:rPr>
              <a:t>outtext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8"/>
              </a:rPr>
              <a:t>o</a:t>
            </a:r>
            <a:r>
              <a:rPr lang="en-US" sz="2000" b="1" dirty="0" err="1" smtClean="0">
                <a:hlinkClick r:id="rId29"/>
              </a:rPr>
              <a:t>uttextxy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28"/>
              </a:rPr>
              <a:t>putimage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30"/>
              </a:rPr>
              <a:t>putpixel</a:t>
            </a:r>
            <a:endParaRPr lang="en-US" sz="2000" dirty="0" smtClean="0"/>
          </a:p>
          <a:p>
            <a:pPr fontAlgn="t"/>
            <a:r>
              <a:rPr lang="en-US" sz="2000" b="1" dirty="0" smtClean="0">
                <a:hlinkClick r:id="rId31"/>
              </a:rPr>
              <a:t>r</a:t>
            </a:r>
            <a:r>
              <a:rPr lang="en-US" sz="2000" b="1" dirty="0" smtClean="0">
                <a:hlinkClick r:id="rId32"/>
              </a:rPr>
              <a:t>ectangle</a:t>
            </a:r>
            <a:endParaRPr lang="en-US" sz="2000" dirty="0" smtClean="0"/>
          </a:p>
          <a:p>
            <a:pPr fontAlgn="t"/>
            <a:r>
              <a:rPr lang="en-US" sz="2000" b="1" dirty="0" smtClean="0">
                <a:hlinkClick r:id="rId33"/>
              </a:rPr>
              <a:t>s</a:t>
            </a:r>
            <a:r>
              <a:rPr lang="en-US" sz="2000" b="1" dirty="0" smtClean="0">
                <a:hlinkClick r:id="rId31"/>
              </a:rPr>
              <a:t>ector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34"/>
              </a:rPr>
              <a:t>s</a:t>
            </a:r>
            <a:r>
              <a:rPr lang="en-US" sz="2000" b="1" dirty="0" err="1" smtClean="0">
                <a:hlinkClick r:id="rId33"/>
              </a:rPr>
              <a:t>etcolor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35"/>
              </a:rPr>
              <a:t>s</a:t>
            </a:r>
            <a:r>
              <a:rPr lang="en-US" sz="2000" b="1" dirty="0" err="1" smtClean="0">
                <a:hlinkClick r:id="rId36"/>
              </a:rPr>
              <a:t>etfillstyle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37"/>
              </a:rPr>
              <a:t>s</a:t>
            </a:r>
            <a:r>
              <a:rPr lang="en-US" sz="2000" b="1" dirty="0" err="1" smtClean="0">
                <a:hlinkClick r:id="rId35"/>
              </a:rPr>
              <a:t>etlinestyle</a:t>
            </a:r>
            <a:endParaRPr lang="en-US" sz="2000" dirty="0" smtClean="0"/>
          </a:p>
          <a:p>
            <a:pPr fontAlgn="t"/>
            <a:r>
              <a:rPr lang="en-US" sz="2000" b="1" dirty="0" err="1" smtClean="0">
                <a:hlinkClick r:id="rId37"/>
              </a:rPr>
              <a:t>settextstyle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graphics code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010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#include&lt;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graphics.h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#include&lt;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conio.h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DETECT, gm;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initgraph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(&amp;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&amp;gm, "C: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\\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\\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BGI");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------------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  ------------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------------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getch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closegraph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return 0;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905000" y="3581400"/>
            <a:ext cx="5334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/>
          <a:lstStyle/>
          <a:p>
            <a:r>
              <a:rPr lang="en-US" sz="4000" b="1" dirty="0" smtClean="0"/>
              <a:t>DETECT</a:t>
            </a:r>
            <a:r>
              <a:rPr lang="en-US" dirty="0" smtClean="0"/>
              <a:t> macro defined in "</a:t>
            </a:r>
            <a:r>
              <a:rPr lang="en-US" dirty="0" err="1" smtClean="0"/>
              <a:t>graphics.h</a:t>
            </a:r>
            <a:r>
              <a:rPr lang="en-US" dirty="0" smtClean="0"/>
              <a:t>" header file</a:t>
            </a:r>
          </a:p>
          <a:p>
            <a:r>
              <a:rPr lang="en-US" sz="4000" b="1" dirty="0" err="1" smtClean="0"/>
              <a:t>gd</a:t>
            </a:r>
            <a:r>
              <a:rPr lang="en-US" dirty="0" smtClean="0"/>
              <a:t> graphics driver </a:t>
            </a:r>
          </a:p>
          <a:p>
            <a:r>
              <a:rPr lang="en-US" dirty="0" smtClean="0"/>
              <a:t> </a:t>
            </a:r>
            <a:r>
              <a:rPr lang="en-US" sz="4000" b="1" dirty="0" smtClean="0"/>
              <a:t>gm </a:t>
            </a:r>
            <a:r>
              <a:rPr lang="en-US" dirty="0" smtClean="0"/>
              <a:t>graphics mode </a:t>
            </a:r>
          </a:p>
          <a:p>
            <a:r>
              <a:rPr lang="en-US" sz="4000" b="1" dirty="0" err="1" smtClean="0"/>
              <a:t>Initgraph</a:t>
            </a:r>
            <a:r>
              <a:rPr lang="en-US" dirty="0" smtClean="0"/>
              <a:t> function automatically decides an appropriate graphics driver and mode such that maximum screen resolution is set</a:t>
            </a:r>
          </a:p>
          <a:p>
            <a:r>
              <a:rPr lang="en-US" dirty="0" smtClean="0"/>
              <a:t> </a:t>
            </a:r>
            <a:r>
              <a:rPr lang="en-US" sz="4000" b="1" dirty="0" err="1" smtClean="0"/>
              <a:t>closegraph</a:t>
            </a:r>
            <a:r>
              <a:rPr lang="en-US" dirty="0" smtClean="0"/>
              <a:t> function closes the graphics mode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initgraph</a:t>
            </a: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410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/>
              <a:t>Declaration </a:t>
            </a:r>
          </a:p>
          <a:p>
            <a:pPr>
              <a:buNone/>
            </a:pPr>
            <a:r>
              <a:rPr lang="en-US" sz="9600" i="1" dirty="0" smtClean="0"/>
              <a:t>void  </a:t>
            </a:r>
            <a:r>
              <a:rPr lang="en-US" sz="9600" i="1" dirty="0" err="1" smtClean="0"/>
              <a:t>initgraph</a:t>
            </a:r>
            <a:r>
              <a:rPr lang="en-US" sz="9600" i="1" dirty="0" smtClean="0"/>
              <a:t>(</a:t>
            </a:r>
            <a:r>
              <a:rPr lang="en-US" sz="9600" i="1" dirty="0" err="1" smtClean="0"/>
              <a:t>int</a:t>
            </a:r>
            <a:r>
              <a:rPr lang="en-US" sz="9600" i="1" dirty="0" smtClean="0"/>
              <a:t> *</a:t>
            </a:r>
            <a:r>
              <a:rPr lang="en-US" sz="9600" i="1" dirty="0" err="1" smtClean="0"/>
              <a:t>graphdriver</a:t>
            </a:r>
            <a:r>
              <a:rPr lang="en-US" sz="9600" i="1" dirty="0" smtClean="0"/>
              <a:t>, </a:t>
            </a:r>
            <a:r>
              <a:rPr lang="en-US" sz="9600" i="1" dirty="0" err="1" smtClean="0"/>
              <a:t>int</a:t>
            </a:r>
            <a:r>
              <a:rPr lang="en-US" sz="9600" i="1" dirty="0" smtClean="0"/>
              <a:t> *</a:t>
            </a:r>
            <a:r>
              <a:rPr lang="en-US" sz="9600" i="1" dirty="0" err="1" smtClean="0"/>
              <a:t>graphmode</a:t>
            </a:r>
            <a:r>
              <a:rPr lang="en-US" sz="9600" i="1" dirty="0" smtClean="0"/>
              <a:t>, char *</a:t>
            </a:r>
            <a:r>
              <a:rPr lang="en-US" sz="9600" i="1" dirty="0" err="1" smtClean="0"/>
              <a:t>pathtodriver</a:t>
            </a:r>
            <a:r>
              <a:rPr lang="en-US" sz="9600" i="1" dirty="0" smtClean="0"/>
              <a:t>); </a:t>
            </a:r>
          </a:p>
          <a:p>
            <a:pPr>
              <a:buNone/>
            </a:pPr>
            <a:endParaRPr lang="en-US" sz="3600" i="1" dirty="0" smtClean="0"/>
          </a:p>
          <a:p>
            <a:pPr algn="just">
              <a:lnSpc>
                <a:spcPct val="120000"/>
              </a:lnSpc>
              <a:buNone/>
            </a:pPr>
            <a:r>
              <a:rPr lang="en-US" sz="11200" dirty="0" smtClean="0"/>
              <a:t>    For writing any graphics program in C we have to call the </a:t>
            </a:r>
            <a:r>
              <a:rPr lang="en-US" sz="11200" dirty="0" err="1" smtClean="0"/>
              <a:t>initgraph</a:t>
            </a:r>
            <a:r>
              <a:rPr lang="en-US" sz="11200" dirty="0" smtClean="0"/>
              <a:t> function that will initialize the graphics mode on the computer. </a:t>
            </a:r>
            <a:r>
              <a:rPr lang="en-US" sz="11200" dirty="0" err="1" smtClean="0"/>
              <a:t>Initgraph</a:t>
            </a:r>
            <a:r>
              <a:rPr lang="en-US" sz="11200" dirty="0" smtClean="0"/>
              <a:t> initializes the graphics system by loading the graphics driver from disk then putting the system into graphics mode. </a:t>
            </a:r>
            <a:r>
              <a:rPr lang="en-US" sz="11200" dirty="0" err="1" smtClean="0"/>
              <a:t>Initgraph</a:t>
            </a:r>
            <a:r>
              <a:rPr lang="en-US" sz="11200" dirty="0" smtClean="0"/>
              <a:t> also resets all graphics settings (color, palette, current position, viewport, etc.) to their defaults.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9600" b="1" dirty="0" smtClean="0"/>
              <a:t>Example</a:t>
            </a:r>
            <a:endParaRPr lang="en-US" sz="9600" dirty="0" smtClean="0"/>
          </a:p>
          <a:p>
            <a:pPr>
              <a:buNone/>
            </a:pPr>
            <a:r>
              <a:rPr lang="en-US" sz="8000" dirty="0" smtClean="0"/>
              <a:t>	</a:t>
            </a:r>
            <a:r>
              <a:rPr lang="en-US" sz="8000" dirty="0" err="1" smtClean="0"/>
              <a:t>int</a:t>
            </a:r>
            <a:r>
              <a:rPr lang="en-US" sz="8000" dirty="0" smtClean="0"/>
              <a:t> </a:t>
            </a:r>
            <a:r>
              <a:rPr lang="en-US" sz="8000" dirty="0" err="1" smtClean="0"/>
              <a:t>gd</a:t>
            </a:r>
            <a:r>
              <a:rPr lang="en-US" sz="8000" dirty="0" smtClean="0"/>
              <a:t> = DETECT, gm;   </a:t>
            </a:r>
          </a:p>
          <a:p>
            <a:pPr>
              <a:buNone/>
            </a:pPr>
            <a:r>
              <a:rPr lang="en-US" sz="8000" dirty="0" smtClean="0"/>
              <a:t>	 </a:t>
            </a:r>
            <a:r>
              <a:rPr lang="en-US" sz="8000" dirty="0" err="1" smtClean="0"/>
              <a:t>initgraph</a:t>
            </a:r>
            <a:r>
              <a:rPr lang="en-US" sz="8000" dirty="0" smtClean="0"/>
              <a:t>(&amp;</a:t>
            </a:r>
            <a:r>
              <a:rPr lang="en-US" sz="8000" dirty="0" err="1" smtClean="0"/>
              <a:t>gd</a:t>
            </a:r>
            <a:r>
              <a:rPr lang="en-US" sz="8000" dirty="0" smtClean="0"/>
              <a:t>, &amp;gm, "C:</a:t>
            </a:r>
            <a:r>
              <a:rPr lang="en-US" sz="8000" b="1" dirty="0" smtClean="0"/>
              <a:t>\\</a:t>
            </a:r>
            <a:r>
              <a:rPr lang="en-US" sz="8000" dirty="0" smtClean="0"/>
              <a:t>TC</a:t>
            </a:r>
            <a:r>
              <a:rPr lang="en-US" sz="8000" b="1" dirty="0" smtClean="0"/>
              <a:t>\\</a:t>
            </a:r>
            <a:r>
              <a:rPr lang="en-US" sz="8000" dirty="0" smtClean="0"/>
              <a:t>BGI");    </a:t>
            </a:r>
          </a:p>
          <a:p>
            <a:pPr>
              <a:buNone/>
            </a:pP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600200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closegraph</a:t>
            </a: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/>
              <a:t>Declaration </a:t>
            </a:r>
          </a:p>
          <a:p>
            <a:pPr>
              <a:buNone/>
            </a:pPr>
            <a:r>
              <a:rPr lang="en-US" sz="3600" i="1" dirty="0" smtClean="0"/>
              <a:t>void </a:t>
            </a:r>
            <a:r>
              <a:rPr lang="en-US" sz="3600" i="1" dirty="0" err="1" smtClean="0"/>
              <a:t>closegraph</a:t>
            </a:r>
            <a:r>
              <a:rPr lang="en-US" sz="3600" i="1" dirty="0" smtClean="0"/>
              <a:t>();</a:t>
            </a:r>
          </a:p>
          <a:p>
            <a:pPr>
              <a:buNone/>
            </a:pPr>
            <a:endParaRPr lang="en-US" sz="3600" i="1" dirty="0" smtClean="0"/>
          </a:p>
          <a:p>
            <a:pPr algn="just">
              <a:buNone/>
            </a:pPr>
            <a:r>
              <a:rPr lang="en-US" sz="2000" dirty="0" smtClean="0"/>
              <a:t>            </a:t>
            </a:r>
            <a:r>
              <a:rPr lang="en-US" sz="3200" dirty="0" err="1" smtClean="0"/>
              <a:t>closegraph</a:t>
            </a:r>
            <a:r>
              <a:rPr lang="en-US" sz="3200" dirty="0" smtClean="0"/>
              <a:t> function closes the graphics mode, </a:t>
            </a:r>
            <a:r>
              <a:rPr lang="en-US" sz="3200" dirty="0" err="1" smtClean="0"/>
              <a:t>deallocates</a:t>
            </a:r>
            <a:r>
              <a:rPr lang="en-US" sz="3200" dirty="0" smtClean="0"/>
              <a:t> all memory allocated by graphics system and restores the screen to the mode it was in before you called </a:t>
            </a:r>
            <a:r>
              <a:rPr lang="en-US" sz="3200" dirty="0" err="1" smtClean="0"/>
              <a:t>initgraph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4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line()</a:t>
            </a:r>
            <a:br>
              <a:rPr lang="en-US" sz="4400" i="1" u="sng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400" i="1" u="sng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Abdul Razzaque, Anjuman.C.E.T, Nagpur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791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400" b="1" dirty="0" smtClean="0"/>
              <a:t>Declaration </a:t>
            </a:r>
          </a:p>
          <a:p>
            <a:pPr>
              <a:buNone/>
            </a:pPr>
            <a:r>
              <a:rPr lang="en-US" sz="3600" i="1" dirty="0" smtClean="0"/>
              <a:t>void line(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x1,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y1,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x2,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y2);</a:t>
            </a:r>
          </a:p>
          <a:p>
            <a:pPr>
              <a:buNone/>
            </a:pPr>
            <a:r>
              <a:rPr lang="en-US" sz="3400" b="1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sz="3400" dirty="0" smtClean="0"/>
              <a:t>#include &lt;</a:t>
            </a:r>
            <a:r>
              <a:rPr lang="en-US" sz="3400" dirty="0" err="1" smtClean="0"/>
              <a:t>graphics.h</a:t>
            </a:r>
            <a:r>
              <a:rPr lang="en-US" sz="3400" dirty="0" smtClean="0"/>
              <a:t>&gt; </a:t>
            </a:r>
          </a:p>
          <a:p>
            <a:pPr>
              <a:buNone/>
            </a:pPr>
            <a:r>
              <a:rPr lang="en-US" sz="3400" dirty="0" smtClean="0"/>
              <a:t>#include &lt;</a:t>
            </a:r>
            <a:r>
              <a:rPr lang="en-US" sz="3400" dirty="0" err="1" smtClean="0"/>
              <a:t>conio.h</a:t>
            </a:r>
            <a:r>
              <a:rPr lang="en-US" sz="3400" dirty="0" smtClean="0"/>
              <a:t>&gt; </a:t>
            </a:r>
          </a:p>
          <a:p>
            <a:pPr>
              <a:buNone/>
            </a:pPr>
            <a:r>
              <a:rPr lang="en-US" sz="3400" dirty="0" smtClean="0"/>
              <a:t>main()</a:t>
            </a:r>
          </a:p>
          <a:p>
            <a:pPr>
              <a:buNone/>
            </a:pPr>
            <a:r>
              <a:rPr lang="en-US" sz="3400" dirty="0" smtClean="0"/>
              <a:t>{</a:t>
            </a:r>
          </a:p>
          <a:p>
            <a:pPr>
              <a:buNone/>
            </a:pPr>
            <a:r>
              <a:rPr lang="en-US" sz="3400" dirty="0" err="1" smtClean="0"/>
              <a:t>int</a:t>
            </a:r>
            <a:r>
              <a:rPr lang="en-US" sz="3400" dirty="0" smtClean="0"/>
              <a:t> </a:t>
            </a:r>
            <a:r>
              <a:rPr lang="en-US" sz="3400" dirty="0" err="1" smtClean="0"/>
              <a:t>gd</a:t>
            </a:r>
            <a:r>
              <a:rPr lang="en-US" sz="3400" dirty="0" smtClean="0"/>
              <a:t> = DETECT, gm;    </a:t>
            </a:r>
          </a:p>
          <a:p>
            <a:pPr>
              <a:buNone/>
            </a:pPr>
            <a:r>
              <a:rPr lang="en-US" sz="3400" dirty="0" err="1" smtClean="0"/>
              <a:t>initgraph</a:t>
            </a:r>
            <a:r>
              <a:rPr lang="en-US" sz="3400" dirty="0" smtClean="0"/>
              <a:t>(&amp;</a:t>
            </a:r>
            <a:r>
              <a:rPr lang="en-US" sz="3400" dirty="0" err="1" smtClean="0"/>
              <a:t>gd</a:t>
            </a:r>
            <a:r>
              <a:rPr lang="en-US" sz="3400" dirty="0" smtClean="0"/>
              <a:t>, &amp;gm, "C:</a:t>
            </a:r>
            <a:r>
              <a:rPr lang="en-US" sz="3400" b="1" dirty="0" smtClean="0"/>
              <a:t>\\</a:t>
            </a:r>
            <a:r>
              <a:rPr lang="en-US" sz="3400" dirty="0" smtClean="0"/>
              <a:t>TC</a:t>
            </a:r>
            <a:r>
              <a:rPr lang="en-US" sz="3400" b="1" dirty="0" smtClean="0"/>
              <a:t>\\</a:t>
            </a:r>
            <a:r>
              <a:rPr lang="en-US" sz="3400" dirty="0" smtClean="0"/>
              <a:t>BGI"); </a:t>
            </a:r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line(100, 100, 200, 200); </a:t>
            </a:r>
          </a:p>
          <a:p>
            <a:pPr>
              <a:buNone/>
            </a:pPr>
            <a:r>
              <a:rPr lang="en-US" sz="3400" dirty="0" err="1" smtClean="0"/>
              <a:t>getch</a:t>
            </a:r>
            <a:r>
              <a:rPr lang="en-US" sz="3400" dirty="0" smtClean="0"/>
              <a:t>();   </a:t>
            </a:r>
          </a:p>
          <a:p>
            <a:pPr>
              <a:buNone/>
            </a:pPr>
            <a:r>
              <a:rPr lang="en-US" sz="3400" dirty="0" err="1" smtClean="0"/>
              <a:t>closegraph</a:t>
            </a:r>
            <a:r>
              <a:rPr lang="en-US" sz="3400" dirty="0" smtClean="0"/>
              <a:t>();  </a:t>
            </a:r>
          </a:p>
          <a:p>
            <a:pPr>
              <a:buNone/>
            </a:pPr>
            <a:r>
              <a:rPr lang="en-US" sz="3400" dirty="0" smtClean="0"/>
              <a:t> return 0;</a:t>
            </a:r>
          </a:p>
          <a:p>
            <a:pPr>
              <a:buNone/>
            </a:pPr>
            <a:r>
              <a:rPr lang="en-US" sz="3400" dirty="0" smtClean="0"/>
              <a:t>}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292</TotalTime>
  <Words>626</Words>
  <Application>Microsoft Office PowerPoint</Application>
  <PresentationFormat>On-screen Show (4:3)</PresentationFormat>
  <Paragraphs>265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Graphics in C</vt:lpstr>
      <vt:lpstr>Third Sem B.E  (Computer Sci &amp; Engg.) Advanced C Programming &amp; Logic Design RTM Nagpur University Nagpur</vt:lpstr>
      <vt:lpstr>Slide 3</vt:lpstr>
      <vt:lpstr>                        Functions of graphics.h  </vt:lpstr>
      <vt:lpstr>Sample graphics code</vt:lpstr>
      <vt:lpstr>Slide 6</vt:lpstr>
      <vt:lpstr>     initgraph() </vt:lpstr>
      <vt:lpstr>     closegraph() </vt:lpstr>
      <vt:lpstr>     line() </vt:lpstr>
      <vt:lpstr>     lineto() </vt:lpstr>
      <vt:lpstr>     linerel() </vt:lpstr>
      <vt:lpstr>     moveto() </vt:lpstr>
      <vt:lpstr>     moverel() </vt:lpstr>
      <vt:lpstr>     arc() </vt:lpstr>
      <vt:lpstr>     circle() </vt:lpstr>
      <vt:lpstr>    sector() </vt:lpstr>
      <vt:lpstr>    ellipse()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Graphics in C</dc:title>
  <dc:creator>prof.Abdul Razzaque</dc:creator>
  <cp:lastModifiedBy>Administrator</cp:lastModifiedBy>
  <cp:revision>34</cp:revision>
  <dcterms:created xsi:type="dcterms:W3CDTF">2006-08-16T00:00:00Z</dcterms:created>
  <dcterms:modified xsi:type="dcterms:W3CDTF">2018-07-25T12:22:45Z</dcterms:modified>
</cp:coreProperties>
</file>